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5" r:id="rId2"/>
    <p:sldId id="266" r:id="rId3"/>
    <p:sldId id="273" r:id="rId4"/>
    <p:sldId id="257" r:id="rId5"/>
    <p:sldId id="274" r:id="rId6"/>
    <p:sldId id="275" r:id="rId7"/>
    <p:sldId id="267" r:id="rId8"/>
    <p:sldId id="268" r:id="rId9"/>
    <p:sldId id="276" r:id="rId10"/>
    <p:sldId id="277" r:id="rId11"/>
    <p:sldId id="269" r:id="rId12"/>
    <p:sldId id="278" r:id="rId13"/>
    <p:sldId id="270" r:id="rId14"/>
    <p:sldId id="27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7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22" autoAdjust="0"/>
  </p:normalViewPr>
  <p:slideViewPr>
    <p:cSldViewPr snapToGrid="0">
      <p:cViewPr varScale="1">
        <p:scale>
          <a:sx n="136" d="100"/>
          <a:sy n="136" d="100"/>
        </p:scale>
        <p:origin x="103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736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54F36-C793-4E95-9241-18712E73046D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AFFE7-BFF8-4267-8F10-E84E1539F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4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HelveticaLTStd-Cond"/>
              </a:rPr>
              <a:t>The slow settling</a:t>
            </a:r>
            <a:r>
              <a:rPr lang="en-US" altLang="zh-CN" dirty="0"/>
              <a:t> behavior of VREFCA due to an abrupt voltage drop via the overlap capacitor (</a:t>
            </a:r>
            <a:r>
              <a:rPr lang="en-US" altLang="zh-CN" dirty="0" err="1"/>
              <a:t>Cov</a:t>
            </a:r>
            <a:r>
              <a:rPr lang="en-US" altLang="zh-CN" dirty="0"/>
              <a:t>) of  input transistor (MNI) can be alleviated by </a:t>
            </a:r>
            <a:r>
              <a:rPr lang="en-US" altLang="zh-CN" dirty="0" err="1"/>
              <a:t>Cov</a:t>
            </a:r>
            <a:r>
              <a:rPr lang="en-US" altLang="zh-CN" dirty="0"/>
              <a:t> of an additional coupled transistor (MN) with opposite polarity when power-down exit starts.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AFFE7-BFF8-4267-8F10-E84E1539FA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02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四种方法 </a:t>
            </a:r>
            <a:r>
              <a:rPr lang="en-US" altLang="zh-CN" dirty="0"/>
              <a:t>DCA DCM ARL DCC</a:t>
            </a:r>
          </a:p>
          <a:p>
            <a:r>
              <a:rPr lang="zh-CN" altLang="en-US" dirty="0"/>
              <a:t>论文说</a:t>
            </a:r>
            <a:r>
              <a:rPr lang="en-US" altLang="zh-CN" dirty="0"/>
              <a:t>DCC</a:t>
            </a:r>
            <a:r>
              <a:rPr lang="zh-CN" altLang="en-US" dirty="0"/>
              <a:t>可以把</a:t>
            </a:r>
            <a:r>
              <a:rPr lang="en-US" altLang="zh-CN" dirty="0"/>
              <a:t>20%</a:t>
            </a:r>
            <a:r>
              <a:rPr lang="zh-CN" altLang="en-US" dirty="0"/>
              <a:t>的</a:t>
            </a:r>
            <a:r>
              <a:rPr lang="en-US" altLang="zh-CN" dirty="0"/>
              <a:t>DCD</a:t>
            </a:r>
            <a:r>
              <a:rPr lang="zh-CN" altLang="en-US" dirty="0"/>
              <a:t>降低到</a:t>
            </a:r>
            <a:r>
              <a:rPr lang="en-US" altLang="zh-CN" dirty="0"/>
              <a:t>5%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之前仿真过，印象没有这么厉害，还是导致稳定时间很长</a:t>
            </a:r>
            <a:endParaRPr lang="en-US" altLang="zh-CN" dirty="0"/>
          </a:p>
          <a:p>
            <a:r>
              <a:rPr lang="en-US" altLang="zh-CN" dirty="0"/>
              <a:t>DCA </a:t>
            </a:r>
            <a:r>
              <a:rPr lang="zh-CN" altLang="en-US" dirty="0"/>
              <a:t>是在第二级放大器，但是这种形式看起来太像我们现在电路里的</a:t>
            </a:r>
            <a:r>
              <a:rPr lang="en-US" altLang="zh-CN" dirty="0"/>
              <a:t>OC</a:t>
            </a:r>
            <a:r>
              <a:rPr lang="zh-CN" altLang="en-US" dirty="0"/>
              <a:t>了，甚至竞品的</a:t>
            </a:r>
            <a:r>
              <a:rPr lang="en-US" altLang="zh-CN" dirty="0"/>
              <a:t>CLK DQS IB</a:t>
            </a:r>
            <a:r>
              <a:rPr lang="zh-CN" altLang="en-US" dirty="0"/>
              <a:t>里的</a:t>
            </a:r>
            <a:r>
              <a:rPr lang="en-US" altLang="zh-CN" dirty="0"/>
              <a:t>offset</a:t>
            </a:r>
            <a:r>
              <a:rPr lang="zh-CN" altLang="en-US" dirty="0"/>
              <a:t>（我们之前理解的</a:t>
            </a:r>
            <a:r>
              <a:rPr lang="en-US" altLang="zh-CN" dirty="0"/>
              <a:t>offset</a:t>
            </a:r>
            <a:r>
              <a:rPr lang="zh-CN" altLang="en-US" dirty="0"/>
              <a:t>），现在再看，还能确定他们真的是</a:t>
            </a:r>
            <a:r>
              <a:rPr lang="en-US" altLang="zh-CN" dirty="0"/>
              <a:t>offset </a:t>
            </a:r>
            <a:r>
              <a:rPr lang="en-US" altLang="zh-CN" dirty="0" err="1"/>
              <a:t>cal</a:t>
            </a:r>
            <a:r>
              <a:rPr lang="zh-CN" altLang="en-US" dirty="0"/>
              <a:t>电路吗？有没有可能就是</a:t>
            </a:r>
            <a:r>
              <a:rPr lang="en-US" altLang="zh-CN" dirty="0"/>
              <a:t>DCA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或者说这个电路说是</a:t>
            </a:r>
            <a:r>
              <a:rPr lang="en-US" altLang="zh-CN" dirty="0"/>
              <a:t>DCA  or OC</a:t>
            </a:r>
            <a:r>
              <a:rPr lang="zh-CN" altLang="en-US" dirty="0"/>
              <a:t>都不矛盾，形式是一样的？</a:t>
            </a:r>
            <a:endParaRPr lang="en-US" altLang="zh-CN" dirty="0"/>
          </a:p>
          <a:p>
            <a:r>
              <a:rPr lang="zh-CN" altLang="en-US" dirty="0"/>
              <a:t>终究还是不一样，因为后面真正的</a:t>
            </a:r>
            <a:r>
              <a:rPr lang="en-US" altLang="zh-CN" dirty="0"/>
              <a:t>OC</a:t>
            </a:r>
            <a:r>
              <a:rPr lang="zh-CN" altLang="en-US" dirty="0"/>
              <a:t>里面确实看到了类似我们</a:t>
            </a:r>
            <a:r>
              <a:rPr lang="en-US" altLang="zh-CN" dirty="0" err="1"/>
              <a:t>dqs</a:t>
            </a:r>
            <a:r>
              <a:rPr lang="zh-CN" altLang="en-US" dirty="0"/>
              <a:t>里的，但是确实没发现在</a:t>
            </a:r>
            <a:r>
              <a:rPr lang="en-US" altLang="zh-CN" dirty="0"/>
              <a:t>DQS </a:t>
            </a:r>
            <a:r>
              <a:rPr lang="zh-CN" altLang="en-US" dirty="0"/>
              <a:t>或</a:t>
            </a:r>
            <a:r>
              <a:rPr lang="en-US" altLang="zh-CN" dirty="0"/>
              <a:t>CLK</a:t>
            </a:r>
            <a:r>
              <a:rPr lang="zh-CN" altLang="en-US" dirty="0"/>
              <a:t>里用</a:t>
            </a:r>
            <a:r>
              <a:rPr lang="en-US" altLang="zh-CN" dirty="0"/>
              <a:t>OC</a:t>
            </a:r>
            <a:r>
              <a:rPr lang="zh-CN" altLang="en-US"/>
              <a:t>的？</a:t>
            </a:r>
            <a:endParaRPr lang="en-US" altLang="zh-CN" dirty="0"/>
          </a:p>
          <a:p>
            <a:r>
              <a:rPr lang="en-US" altLang="zh-CN" dirty="0"/>
              <a:t>ARL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AFFE7-BFF8-4267-8F10-E84E1539FA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30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HelveticaLTStd-Cond"/>
              </a:rPr>
              <a:t>The WCK signals for high speed are employed in LPDDR5 by </a:t>
            </a:r>
            <a:r>
              <a:rPr lang="en-US" altLang="zh-CN" sz="18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LTStd-Cond"/>
              </a:rPr>
              <a:t>mitigating the jitter accumulation through the shorten WCK to DQ path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HelveticaLTStd-Cond"/>
              </a:rPr>
              <a:t>. The duty cycle error of the WCK signals should be minimized for high speed because it directly limits the timing margin. 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那我们现在增加了两级，岂不是存在</a:t>
            </a:r>
            <a:r>
              <a:rPr lang="en-US" altLang="zh-CN" dirty="0"/>
              <a:t>jitter</a:t>
            </a:r>
            <a:r>
              <a:rPr lang="zh-CN" altLang="en-US" dirty="0"/>
              <a:t>增加的风险？</a:t>
            </a:r>
            <a:r>
              <a:rPr lang="en-US" altLang="zh-CN" dirty="0"/>
              <a:t>)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AFFE7-BFF8-4267-8F10-E84E1539FA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12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CAL_EN</a:t>
            </a:r>
            <a:r>
              <a:rPr lang="zh-CN" altLang="en-US" dirty="0"/>
              <a:t>信号被激活时，输入对连接到内部参考电压（</a:t>
            </a:r>
            <a:r>
              <a:rPr lang="en-US" altLang="zh-CN" dirty="0"/>
              <a:t>VCM</a:t>
            </a:r>
            <a:r>
              <a:rPr lang="zh-CN" altLang="en-US" dirty="0"/>
              <a:t>），通过改变</a:t>
            </a:r>
            <a:r>
              <a:rPr lang="en-US" altLang="zh-CN" dirty="0"/>
              <a:t>OS[0:7]</a:t>
            </a:r>
            <a:r>
              <a:rPr lang="zh-CN" altLang="en-US" dirty="0"/>
              <a:t>和</a:t>
            </a:r>
            <a:r>
              <a:rPr lang="en-US" altLang="zh-CN" dirty="0"/>
              <a:t>OSB[0:7]</a:t>
            </a:r>
            <a:r>
              <a:rPr lang="zh-CN" altLang="en-US" dirty="0"/>
              <a:t>以及使用内部</a:t>
            </a:r>
            <a:r>
              <a:rPr lang="en-US" altLang="zh-CN" dirty="0"/>
              <a:t>WCK</a:t>
            </a:r>
            <a:r>
              <a:rPr lang="zh-CN" altLang="en-US" dirty="0"/>
              <a:t>和控制开关来搜索每个</a:t>
            </a:r>
            <a:r>
              <a:rPr lang="en-US" altLang="zh-CN" dirty="0"/>
              <a:t>SA</a:t>
            </a:r>
            <a:r>
              <a:rPr lang="zh-CN" altLang="en-US" dirty="0"/>
              <a:t>的偏移量，并在输出（</a:t>
            </a:r>
            <a:r>
              <a:rPr lang="en-US" altLang="zh-CN" dirty="0"/>
              <a:t>VOP/VON</a:t>
            </a:r>
            <a:r>
              <a:rPr lang="zh-CN" altLang="en-US" dirty="0"/>
              <a:t>）转换后设置控制开关，其中</a:t>
            </a:r>
            <a:r>
              <a:rPr lang="en-US" altLang="zh-CN" dirty="0"/>
              <a:t>8</a:t>
            </a:r>
            <a:r>
              <a:rPr lang="zh-CN" altLang="en-US" dirty="0"/>
              <a:t>个温度码控制的单元晶体管的初始状态被预先设置为相反极性。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AFFE7-BFF8-4267-8F10-E84E1539FA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61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CAL_EN</a:t>
            </a:r>
            <a:r>
              <a:rPr lang="zh-CN" altLang="en-US" dirty="0"/>
              <a:t>信号被激活时，输入对连接到内部参考电压（</a:t>
            </a:r>
            <a:r>
              <a:rPr lang="en-US" altLang="zh-CN" dirty="0"/>
              <a:t>VCM</a:t>
            </a:r>
            <a:r>
              <a:rPr lang="zh-CN" altLang="en-US" dirty="0"/>
              <a:t>），通过改变</a:t>
            </a:r>
            <a:r>
              <a:rPr lang="en-US" altLang="zh-CN" dirty="0"/>
              <a:t>OS[0:7]</a:t>
            </a:r>
            <a:r>
              <a:rPr lang="zh-CN" altLang="en-US" dirty="0"/>
              <a:t>和</a:t>
            </a:r>
            <a:r>
              <a:rPr lang="en-US" altLang="zh-CN" dirty="0"/>
              <a:t>OSB[0:7]</a:t>
            </a:r>
            <a:r>
              <a:rPr lang="zh-CN" altLang="en-US" dirty="0"/>
              <a:t>以及使用内部</a:t>
            </a:r>
            <a:r>
              <a:rPr lang="en-US" altLang="zh-CN" dirty="0"/>
              <a:t>WCK</a:t>
            </a:r>
            <a:r>
              <a:rPr lang="zh-CN" altLang="en-US" dirty="0"/>
              <a:t>和控制开关来搜索每个</a:t>
            </a:r>
            <a:r>
              <a:rPr lang="en-US" altLang="zh-CN" dirty="0"/>
              <a:t>SA</a:t>
            </a:r>
            <a:r>
              <a:rPr lang="zh-CN" altLang="en-US" dirty="0"/>
              <a:t>的偏移量，并在输出（</a:t>
            </a:r>
            <a:r>
              <a:rPr lang="en-US" altLang="zh-CN" dirty="0"/>
              <a:t>VOP/VON</a:t>
            </a:r>
            <a:r>
              <a:rPr lang="zh-CN" altLang="en-US" dirty="0"/>
              <a:t>）转换后设置控制开关，其中</a:t>
            </a:r>
            <a:r>
              <a:rPr lang="en-US" altLang="zh-CN" dirty="0"/>
              <a:t>8</a:t>
            </a:r>
            <a:r>
              <a:rPr lang="zh-CN" altLang="en-US" dirty="0"/>
              <a:t>个温度码控制的单元晶体管的初始状态被预先设置为相反极性。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AFFE7-BFF8-4267-8F10-E84E1539FA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778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CAL_EN</a:t>
            </a:r>
            <a:r>
              <a:rPr lang="zh-CN" altLang="en-US" dirty="0"/>
              <a:t>信号被激活时，输入对连接到内部参考电压（</a:t>
            </a:r>
            <a:r>
              <a:rPr lang="en-US" altLang="zh-CN" dirty="0"/>
              <a:t>VCM</a:t>
            </a:r>
            <a:r>
              <a:rPr lang="zh-CN" altLang="en-US" dirty="0"/>
              <a:t>），通过改变</a:t>
            </a:r>
            <a:r>
              <a:rPr lang="en-US" altLang="zh-CN" dirty="0"/>
              <a:t>OS[0:7]</a:t>
            </a:r>
            <a:r>
              <a:rPr lang="zh-CN" altLang="en-US" dirty="0"/>
              <a:t>和</a:t>
            </a:r>
            <a:r>
              <a:rPr lang="en-US" altLang="zh-CN" dirty="0"/>
              <a:t>OSB[0:7]</a:t>
            </a:r>
            <a:r>
              <a:rPr lang="zh-CN" altLang="en-US" dirty="0"/>
              <a:t>以及使用内部</a:t>
            </a:r>
            <a:r>
              <a:rPr lang="en-US" altLang="zh-CN" dirty="0"/>
              <a:t>WCK</a:t>
            </a:r>
            <a:r>
              <a:rPr lang="zh-CN" altLang="en-US" dirty="0"/>
              <a:t>和控制开关来搜索每个</a:t>
            </a:r>
            <a:r>
              <a:rPr lang="en-US" altLang="zh-CN" dirty="0"/>
              <a:t>SA</a:t>
            </a:r>
            <a:r>
              <a:rPr lang="zh-CN" altLang="en-US" dirty="0"/>
              <a:t>的偏移量，并在输出（</a:t>
            </a:r>
            <a:r>
              <a:rPr lang="en-US" altLang="zh-CN" dirty="0"/>
              <a:t>VOP/VON</a:t>
            </a:r>
            <a:r>
              <a:rPr lang="zh-CN" altLang="en-US" dirty="0"/>
              <a:t>）转换后设置控制开关，其中</a:t>
            </a:r>
            <a:r>
              <a:rPr lang="en-US" altLang="zh-CN" dirty="0"/>
              <a:t>8</a:t>
            </a:r>
            <a:r>
              <a:rPr lang="zh-CN" altLang="en-US" dirty="0"/>
              <a:t>个温度码控制的单元晶体管的初始状态被预先设置为相反极性。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AFFE7-BFF8-4267-8F10-E84E1539FA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71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8A73E7-483D-EC3C-B02A-50F13A95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959" y="6544159"/>
            <a:ext cx="357752" cy="288764"/>
          </a:xfrm>
          <a:prstGeom prst="rect">
            <a:avLst/>
          </a:prstGeom>
        </p:spPr>
        <p:txBody>
          <a:bodyPr/>
          <a:lstStyle>
            <a:lvl1pPr>
              <a:defRPr sz="111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4AC111D-DA25-4455-9C52-CFC6AF9F70D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58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BFDC9BD-B447-46AA-564A-DF98230F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959" y="6544159"/>
            <a:ext cx="357752" cy="288764"/>
          </a:xfrm>
          <a:prstGeom prst="rect">
            <a:avLst/>
          </a:prstGeom>
        </p:spPr>
        <p:txBody>
          <a:bodyPr/>
          <a:lstStyle>
            <a:lvl1pPr>
              <a:defRPr sz="111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4AC111D-DA25-4455-9C52-CFC6AF9F70D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96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D8A669-0084-8301-4EBD-3909A9822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016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9AF4633-0A19-E26D-354D-8D3A857C9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01959" y="6544159"/>
            <a:ext cx="357752" cy="288764"/>
          </a:xfrm>
          <a:prstGeom prst="rect">
            <a:avLst/>
          </a:prstGeom>
        </p:spPr>
        <p:txBody>
          <a:bodyPr/>
          <a:lstStyle>
            <a:lvl1pPr>
              <a:defRPr sz="111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4AC111D-DA25-4455-9C52-CFC6AF9F70D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8FAD10-532B-5EEC-93A6-912CDD1A4E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1043" y="489266"/>
            <a:ext cx="10749600" cy="32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4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E64D47-FFA5-6547-446C-23AE2D3D56B9}"/>
              </a:ext>
            </a:extLst>
          </p:cNvPr>
          <p:cNvSpPr txBox="1"/>
          <p:nvPr/>
        </p:nvSpPr>
        <p:spPr>
          <a:xfrm>
            <a:off x="0" y="6627168"/>
            <a:ext cx="11801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Lee, Chang-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Kyo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"23.2 A 5Gb/s/pin 8Gb LPDDR4X SDRAM with power-isolated LVSTL and split-die architecture with 2-die ZQ calibration scheme." 2017 IEEE International Solid-State Circuits Conference (ISSCC). IEEE, 2017.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99CEF1-6ED0-1A9E-231B-786AC31D8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3" y="1036320"/>
            <a:ext cx="8289640" cy="525662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54709FD-C6DC-A533-D119-2F224010ED9F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Anti-kickback Circuit 1/1 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8179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3FB61E-184E-BD74-4456-2E201368DF09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Input offset cal. with majority voting 3/3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4B471B-89FF-183E-898D-D7EA1803CEB5}"/>
              </a:ext>
            </a:extLst>
          </p:cNvPr>
          <p:cNvSpPr txBox="1"/>
          <p:nvPr/>
        </p:nvSpPr>
        <p:spPr>
          <a:xfrm>
            <a:off x="0" y="6627168"/>
            <a:ext cx="11801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 I, Hong S, Kim K, et al. 13.2 A 32Gb 8.0 Gb/s/pin DDR5 SDRAM with a Symmetric-Mosaic Architecture in a 5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-Generation 10nm DRAM Process[C]//2024 IEEE International Solid-State Circuits Conference (ISSCC). IEEE, 2024, 67: 234-236.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AD6B1E-22B6-614A-8FDC-19BEAA62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95" y="1171631"/>
            <a:ext cx="10387187" cy="45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4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3FB61E-184E-BD74-4456-2E201368DF09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SA Calibration 1/2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FAAC7C-E49F-6591-3900-41BED95E970B}"/>
              </a:ext>
            </a:extLst>
          </p:cNvPr>
          <p:cNvSpPr txBox="1"/>
          <p:nvPr/>
        </p:nvSpPr>
        <p:spPr>
          <a:xfrm>
            <a:off x="0" y="6627168"/>
            <a:ext cx="11801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S Y, Choi M C, Baek J, et al. 13.6 A 16Gb 37Gb/s GDDR7 DRAM with PAM3-Optimized TRX Equalization and ZQ Calibration[C]//2024 IEEE International Solid-State Circuits Conference (ISSCC). IEEE, 2024, 67: 242-244.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EF1C65-5251-5D49-82ED-2A461032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3" y="1200754"/>
            <a:ext cx="10663311" cy="46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5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3FB61E-184E-BD74-4456-2E201368DF09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SA Calibration 2/2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FAAC7C-E49F-6591-3900-41BED95E970B}"/>
              </a:ext>
            </a:extLst>
          </p:cNvPr>
          <p:cNvSpPr txBox="1"/>
          <p:nvPr/>
        </p:nvSpPr>
        <p:spPr>
          <a:xfrm>
            <a:off x="0" y="6627168"/>
            <a:ext cx="11801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S Y, Choi M C, Baek J, et al. 13.6 A 16Gb 37Gb/s GDDR7 DRAM with PAM3-Optimized TRX Equalization and ZQ Calibration[C]//2024 IEEE International Solid-State Circuits Conference (ISSCC). IEEE, 2024, 67: 242-244.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286FFC-FB65-1E54-3FA2-07892AA5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6" y="1119219"/>
            <a:ext cx="10358343" cy="44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9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3FB61E-184E-BD74-4456-2E201368DF09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RX AFE – Offset Calibration Scheme 1/2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27B442-55AB-FCDA-FB58-532CC84A8ADC}"/>
              </a:ext>
            </a:extLst>
          </p:cNvPr>
          <p:cNvSpPr txBox="1"/>
          <p:nvPr/>
        </p:nvSpPr>
        <p:spPr>
          <a:xfrm>
            <a:off x="0" y="6503875"/>
            <a:ext cx="1180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Seong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K, Oh W, Lee H, et al. 13.10 A 4nm 48Gb/s/wire Single-Ended NRZ Parallel Transceiver with Offset-Calibration and Equalization Schemes for Next-Generation Memory Interfaces and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Chiplets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[C]//2024 IEEE International Solid-State Circuits Conference (ISSCC). IEEE, 2024, 67: 250-252.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28914E-A1AC-8C58-168A-05B75105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6" y="825289"/>
            <a:ext cx="11038449" cy="53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77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3FB61E-184E-BD74-4456-2E201368DF09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RX AFE – Offset Calibration Scheme 2/2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27B442-55AB-FCDA-FB58-532CC84A8ADC}"/>
              </a:ext>
            </a:extLst>
          </p:cNvPr>
          <p:cNvSpPr txBox="1"/>
          <p:nvPr/>
        </p:nvSpPr>
        <p:spPr>
          <a:xfrm>
            <a:off x="0" y="6503875"/>
            <a:ext cx="1180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Seong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K, Oh W, Lee H, et al. 13.10 A 4nm 48Gb/s/wire Single-Ended NRZ Parallel Transceiver with Offset-Calibration and Equalization Schemes for Next-Generation Memory Interfaces and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Chiplets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[C]//2024 IEEE International Solid-State Circuits Conference (ISSCC). IEEE, 2024, 67: 250-252.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D9F8BD-2D5C-E8FA-8B5D-2032E4F2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52" y="952650"/>
            <a:ext cx="11225692" cy="53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3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FA951AF-BA60-540E-F6BE-4C8B92794162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WCK Duty Minimization 1/2</a:t>
            </a:r>
            <a:endParaRPr lang="zh-CN" altLang="en-US" sz="32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4A54B6-5AB7-842A-60FD-2EDC9A9C5D54}"/>
              </a:ext>
            </a:extLst>
          </p:cNvPr>
          <p:cNvSpPr txBox="1"/>
          <p:nvPr/>
        </p:nvSpPr>
        <p:spPr>
          <a:xfrm>
            <a:off x="0" y="6503875"/>
            <a:ext cx="1180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H J, Lee C K, Park J, et al. 22.2 An 8.5 Gb/s/pin 12Gb-LPDDR5 SDRAM with a hybrid-bank architecture using skew-tolerant, low-power and speed-boosting techniques in a 2nd generation 10nm DRAM process[C]//2020 IEEE International Solid-State Circuits Conference-(ISSCC). IEEE, 2020: 382-384.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FA54B7-E508-65EA-153B-DFC037DF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66" y="896550"/>
            <a:ext cx="9905762" cy="53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8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9BFE61-B294-1ABB-A445-071A7849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48" y="1099756"/>
            <a:ext cx="10297550" cy="472829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FA951AF-BA60-540E-F6BE-4C8B92794162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WCK Duty Minimization 2/2</a:t>
            </a:r>
            <a:endParaRPr lang="zh-CN" altLang="en-US" sz="32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4A54B6-5AB7-842A-60FD-2EDC9A9C5D54}"/>
              </a:ext>
            </a:extLst>
          </p:cNvPr>
          <p:cNvSpPr txBox="1"/>
          <p:nvPr/>
        </p:nvSpPr>
        <p:spPr>
          <a:xfrm>
            <a:off x="0" y="6503875"/>
            <a:ext cx="1180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H J, Lee C K, Park J, et al. 22.2 An 8.5 Gb/s/pin 12Gb-LPDDR5 SDRAM with a hybrid-bank architecture using skew-tolerant, low-power and speed-boosting techniques in a 2nd generation 10nm DRAM process[C]//2020 IEEE International Solid-State Circuits Conference-(ISSCC). IEEE, 2020: 382-384.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5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3FB61E-184E-BD74-4456-2E201368DF09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Fast-feedback 1-tap DFE with Offset Calibration 1/3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57B515-EC0A-D746-BCEE-B9FAA673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8006"/>
            <a:ext cx="10826592" cy="52774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CDACB1-41D4-BD11-E17F-D526A20F794A}"/>
              </a:ext>
            </a:extLst>
          </p:cNvPr>
          <p:cNvSpPr txBox="1"/>
          <p:nvPr/>
        </p:nvSpPr>
        <p:spPr>
          <a:xfrm>
            <a:off x="0" y="6503875"/>
            <a:ext cx="1180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H J, Lee C K, Park J, et al. 22.2 An 8.5 Gb/s/pin 12Gb-LPDDR5 SDRAM with a hybrid-bank architecture using skew-tolerant, low-power and speed-boosting techniques in a 2nd generation 10nm DRAM process[C]//2020 IEEE International Solid-State Circuits Conference-(ISSCC). IEEE, 2020: 382-384.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39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3FB61E-184E-BD74-4456-2E201368DF09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Fast-feedback 1-tap DFE with Offset Calibration 2/3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0AC77E-5FFF-38B6-5484-C23B7E96468E}"/>
              </a:ext>
            </a:extLst>
          </p:cNvPr>
          <p:cNvSpPr txBox="1"/>
          <p:nvPr/>
        </p:nvSpPr>
        <p:spPr>
          <a:xfrm>
            <a:off x="0" y="6503875"/>
            <a:ext cx="1180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H J, Lee C K, Park J, et al. 22.2 An 8.5 Gb/s/pin 12Gb-LPDDR5 SDRAM with a hybrid-bank architecture using skew-tolerant, low-power and speed-boosting techniques in a 2nd generation 10nm DRAM process[C]//2020 IEEE International Solid-State Circuits Conference-(ISSCC). IEEE, 2020: 382-384.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4414A0-A9B7-D178-1DFA-FD5BE173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38016"/>
            <a:ext cx="10700460" cy="51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3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3FB61E-184E-BD74-4456-2E201368DF09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Fast-feedback 1-tap DFE with Offset Calibration 3/3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D6123A-B901-A440-0038-7A6E90BF2AFB}"/>
              </a:ext>
            </a:extLst>
          </p:cNvPr>
          <p:cNvSpPr txBox="1"/>
          <p:nvPr/>
        </p:nvSpPr>
        <p:spPr>
          <a:xfrm>
            <a:off x="0" y="6503875"/>
            <a:ext cx="1180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H J, Lee C K, Park J, et al. 22.2 An 8.5 Gb/s/pin 12Gb-LPDDR5 SDRAM with a hybrid-bank architecture using skew-tolerant, low-power and speed-boosting techniques in a 2nd generation 10nm DRAM process[C]//2020 IEEE International Solid-State Circuits Conference-(ISSCC). IEEE, 2020: 382-384.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421CE7-3C61-A572-DB29-3CD539DB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4391"/>
            <a:ext cx="10887976" cy="52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3FB61E-184E-BD74-4456-2E201368DF09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RX I/O with Resistor-Tuned Offset-Calibration 1/1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54F632-D298-6273-8AF2-1776F41A4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92"/>
          <a:stretch/>
        </p:blipFill>
        <p:spPr>
          <a:xfrm>
            <a:off x="497057" y="980558"/>
            <a:ext cx="10979494" cy="5068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8142E7-CD2F-A09F-346C-043405B8CE26}"/>
              </a:ext>
            </a:extLst>
          </p:cNvPr>
          <p:cNvSpPr txBox="1"/>
          <p:nvPr/>
        </p:nvSpPr>
        <p:spPr>
          <a:xfrm>
            <a:off x="0" y="6627168"/>
            <a:ext cx="11801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Chae K, Song J, Choi Y, et al. A 4-nm 1.15 TB/s HBM3 Interface With Resistor-Tuned Offset Calibration and In Situ Margin Detection[J]. IEEE Journal of Solid-State Circuits, 2023.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75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3FB61E-184E-BD74-4456-2E201368DF09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Input offset cal. with majority voting 1/3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4B471B-89FF-183E-898D-D7EA1803CEB5}"/>
              </a:ext>
            </a:extLst>
          </p:cNvPr>
          <p:cNvSpPr txBox="1"/>
          <p:nvPr/>
        </p:nvSpPr>
        <p:spPr>
          <a:xfrm>
            <a:off x="0" y="6627168"/>
            <a:ext cx="11801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 I, Hong S, Kim K, et al. 13.2 A 32Gb 8.0 Gb/s/pin DDR5 SDRAM with a Symmetric-Mosaic Architecture in a 5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-Generation 10nm DRAM Process[C]//2024 IEEE International Solid-State Circuits Conference (ISSCC). IEEE, 2024, 67: 234-236.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AD7BBD-5DD2-1852-92EB-28A840C5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2" y="1139827"/>
            <a:ext cx="10939975" cy="480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43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D74DA9-DD61-942A-0323-8B2AF02C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111D-DA25-4455-9C52-CFC6AF9F70D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3FB61E-184E-BD74-4456-2E201368DF09}"/>
              </a:ext>
            </a:extLst>
          </p:cNvPr>
          <p:cNvSpPr txBox="1">
            <a:spLocks/>
          </p:cNvSpPr>
          <p:nvPr/>
        </p:nvSpPr>
        <p:spPr>
          <a:xfrm>
            <a:off x="838200" y="108361"/>
            <a:ext cx="10333382" cy="50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CN" sz="3200" b="1" dirty="0"/>
              <a:t>Input offset cal. with majority voting 2/3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4B471B-89FF-183E-898D-D7EA1803CEB5}"/>
              </a:ext>
            </a:extLst>
          </p:cNvPr>
          <p:cNvSpPr txBox="1"/>
          <p:nvPr/>
        </p:nvSpPr>
        <p:spPr>
          <a:xfrm>
            <a:off x="0" y="6627168"/>
            <a:ext cx="118019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 I, Hong S, Kim K, et al. 13.2 A 32Gb 8.0 Gb/s/pin DDR5 SDRAM with a Symmetric-Mosaic Architecture in a 5 </a:t>
            </a:r>
            <a:r>
              <a:rPr lang="en-US" altLang="zh-C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-Generation 10nm DRAM Process[C]//2024 IEEE International Solid-State Circuits Conference (ISSCC). IEEE, 2024, 67: 234-236.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D6DB4F-DB07-8536-C270-8BAE7EB7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50" y="1124330"/>
            <a:ext cx="9880209" cy="41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8524</TotalTime>
  <Words>1337</Words>
  <Application>Microsoft Office PowerPoint</Application>
  <PresentationFormat>宽屏</PresentationFormat>
  <Paragraphs>62</Paragraphs>
  <Slides>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HelveticaLTStd-Cond</vt:lpstr>
      <vt:lpstr>等线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qiao wu</dc:creator>
  <cp:lastModifiedBy>qiao wu</cp:lastModifiedBy>
  <cp:revision>63</cp:revision>
  <dcterms:created xsi:type="dcterms:W3CDTF">2024-08-05T13:52:41Z</dcterms:created>
  <dcterms:modified xsi:type="dcterms:W3CDTF">2024-08-11T17:33:20Z</dcterms:modified>
</cp:coreProperties>
</file>